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8"/>
  </p:notesMasterIdLst>
  <p:handoutMasterIdLst>
    <p:handoutMasterId r:id="rId19"/>
  </p:handoutMasterIdLst>
  <p:sldIdLst>
    <p:sldId id="256" r:id="rId5"/>
    <p:sldId id="292" r:id="rId6"/>
    <p:sldId id="266" r:id="rId7"/>
    <p:sldId id="297" r:id="rId8"/>
    <p:sldId id="295" r:id="rId9"/>
    <p:sldId id="298" r:id="rId10"/>
    <p:sldId id="299" r:id="rId11"/>
    <p:sldId id="287" r:id="rId12"/>
    <p:sldId id="264" r:id="rId13"/>
    <p:sldId id="294" r:id="rId14"/>
    <p:sldId id="283" r:id="rId15"/>
    <p:sldId id="293" r:id="rId16"/>
    <p:sldId id="289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44" autoAdjust="0"/>
    <p:restoredTop sz="95396" autoAdjust="0"/>
  </p:normalViewPr>
  <p:slideViewPr>
    <p:cSldViewPr snapToGrid="0" showGuides="1">
      <p:cViewPr varScale="1">
        <p:scale>
          <a:sx n="101" d="100"/>
          <a:sy n="101" d="100"/>
        </p:scale>
        <p:origin x="232" y="488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E08B7D-735F-401B-8676-0A3BECC4B30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8D9BFB4-5750-421B-8D7B-3AE42263EB5B}">
      <dgm:prSet/>
      <dgm:spPr/>
      <dgm:t>
        <a:bodyPr/>
        <a:lstStyle/>
        <a:p>
          <a:r>
            <a:rPr lang="en-US"/>
            <a:t>Who’s elligibile?</a:t>
          </a:r>
        </a:p>
      </dgm:t>
    </dgm:pt>
    <dgm:pt modelId="{184D2DB2-B4CC-426E-BDA0-B233089801A7}" type="parTrans" cxnId="{57A13AF4-DEF5-46A0-8F40-E797AB8C394B}">
      <dgm:prSet/>
      <dgm:spPr/>
      <dgm:t>
        <a:bodyPr/>
        <a:lstStyle/>
        <a:p>
          <a:endParaRPr lang="en-US"/>
        </a:p>
      </dgm:t>
    </dgm:pt>
    <dgm:pt modelId="{DA6A05B0-71AE-4A8D-93A0-2051EF420345}" type="sibTrans" cxnId="{57A13AF4-DEF5-46A0-8F40-E797AB8C394B}">
      <dgm:prSet/>
      <dgm:spPr/>
      <dgm:t>
        <a:bodyPr/>
        <a:lstStyle/>
        <a:p>
          <a:endParaRPr lang="en-US"/>
        </a:p>
      </dgm:t>
    </dgm:pt>
    <dgm:pt modelId="{B3BC842C-42FD-4D47-A46D-6680E55F2392}">
      <dgm:prSet/>
      <dgm:spPr/>
      <dgm:t>
        <a:bodyPr/>
        <a:lstStyle/>
        <a:p>
          <a:r>
            <a:rPr lang="en-US" b="0" i="0"/>
            <a:t>Those who are pregnant</a:t>
          </a:r>
          <a:endParaRPr lang="en-US"/>
        </a:p>
      </dgm:t>
    </dgm:pt>
    <dgm:pt modelId="{FACAD556-DA6A-40F2-B33A-0B4E433BE75F}" type="parTrans" cxnId="{224375A2-F803-4ECF-91DB-3C1F5F29FDE3}">
      <dgm:prSet/>
      <dgm:spPr/>
      <dgm:t>
        <a:bodyPr/>
        <a:lstStyle/>
        <a:p>
          <a:endParaRPr lang="en-US"/>
        </a:p>
      </dgm:t>
    </dgm:pt>
    <dgm:pt modelId="{1DF1B1DA-9E38-49DE-910C-A229CE8B73FF}" type="sibTrans" cxnId="{224375A2-F803-4ECF-91DB-3C1F5F29FDE3}">
      <dgm:prSet/>
      <dgm:spPr/>
      <dgm:t>
        <a:bodyPr/>
        <a:lstStyle/>
        <a:p>
          <a:endParaRPr lang="en-US"/>
        </a:p>
      </dgm:t>
    </dgm:pt>
    <dgm:pt modelId="{5D44831E-BA69-449F-8254-6DA490C6261F}">
      <dgm:prSet/>
      <dgm:spPr/>
      <dgm:t>
        <a:bodyPr/>
        <a:lstStyle/>
        <a:p>
          <a:r>
            <a:rPr lang="en-US" b="0" i="0" dirty="0"/>
            <a:t>Have dependents under the age of 21</a:t>
          </a:r>
          <a:endParaRPr lang="en-US" dirty="0"/>
        </a:p>
      </dgm:t>
    </dgm:pt>
    <dgm:pt modelId="{983F0F43-1FFC-4DF6-99CE-67ABF349650B}" type="parTrans" cxnId="{FC36B69F-5778-494A-B943-93E028858C59}">
      <dgm:prSet/>
      <dgm:spPr/>
      <dgm:t>
        <a:bodyPr/>
        <a:lstStyle/>
        <a:p>
          <a:endParaRPr lang="en-US"/>
        </a:p>
      </dgm:t>
    </dgm:pt>
    <dgm:pt modelId="{DEC8249B-1C8F-4D8F-8A72-2BD52179AC62}" type="sibTrans" cxnId="{FC36B69F-5778-494A-B943-93E028858C59}">
      <dgm:prSet/>
      <dgm:spPr/>
      <dgm:t>
        <a:bodyPr/>
        <a:lstStyle/>
        <a:p>
          <a:endParaRPr lang="en-US"/>
        </a:p>
      </dgm:t>
    </dgm:pt>
    <dgm:pt modelId="{3BE854EF-CA66-4B6F-8099-7FA301847A18}">
      <dgm:prSet/>
      <dgm:spPr/>
      <dgm:t>
        <a:bodyPr/>
        <a:lstStyle/>
        <a:p>
          <a:r>
            <a:rPr lang="en-US" b="0" i="0"/>
            <a:t>Have a disability or a family member in your household with a disability</a:t>
          </a:r>
          <a:endParaRPr lang="en-US"/>
        </a:p>
      </dgm:t>
    </dgm:pt>
    <dgm:pt modelId="{DA6250D6-8FB2-40DA-9702-2DF297B5F595}" type="parTrans" cxnId="{DA8668BC-B9EE-4747-9A3C-28C229813B86}">
      <dgm:prSet/>
      <dgm:spPr/>
      <dgm:t>
        <a:bodyPr/>
        <a:lstStyle/>
        <a:p>
          <a:endParaRPr lang="en-US"/>
        </a:p>
      </dgm:t>
    </dgm:pt>
    <dgm:pt modelId="{0899BBD5-01BD-4E27-8B68-4F0EA371904B}" type="sibTrans" cxnId="{DA8668BC-B9EE-4747-9A3C-28C229813B86}">
      <dgm:prSet/>
      <dgm:spPr/>
      <dgm:t>
        <a:bodyPr/>
        <a:lstStyle/>
        <a:p>
          <a:endParaRPr lang="en-US"/>
        </a:p>
      </dgm:t>
    </dgm:pt>
    <dgm:pt modelId="{DA95C4EA-EDF9-4F0F-8AD9-FD3788736E0E}">
      <dgm:prSet/>
      <dgm:spPr/>
      <dgm:t>
        <a:bodyPr/>
        <a:lstStyle/>
        <a:p>
          <a:r>
            <a:rPr lang="en-US" b="0" i="0"/>
            <a:t>Be 65 years of age or older.</a:t>
          </a:r>
          <a:endParaRPr lang="en-US"/>
        </a:p>
      </dgm:t>
    </dgm:pt>
    <dgm:pt modelId="{624C0BEF-452D-4950-BC9B-FA5C9BB73C50}" type="parTrans" cxnId="{12FBDCF3-FD4C-44FE-83D4-7622ADE405F8}">
      <dgm:prSet/>
      <dgm:spPr/>
      <dgm:t>
        <a:bodyPr/>
        <a:lstStyle/>
        <a:p>
          <a:endParaRPr lang="en-US"/>
        </a:p>
      </dgm:t>
    </dgm:pt>
    <dgm:pt modelId="{A9873646-EA05-4D93-9460-87D9CF4EEB98}" type="sibTrans" cxnId="{12FBDCF3-FD4C-44FE-83D4-7622ADE405F8}">
      <dgm:prSet/>
      <dgm:spPr/>
      <dgm:t>
        <a:bodyPr/>
        <a:lstStyle/>
        <a:p>
          <a:endParaRPr lang="en-US"/>
        </a:p>
      </dgm:t>
    </dgm:pt>
    <dgm:pt modelId="{4DA0D0BB-2759-7B47-A1E0-0BF7424670E6}" type="pres">
      <dgm:prSet presAssocID="{25E08B7D-735F-401B-8676-0A3BECC4B30F}" presName="outerComposite" presStyleCnt="0">
        <dgm:presLayoutVars>
          <dgm:chMax val="5"/>
          <dgm:dir/>
          <dgm:resizeHandles val="exact"/>
        </dgm:presLayoutVars>
      </dgm:prSet>
      <dgm:spPr/>
    </dgm:pt>
    <dgm:pt modelId="{9D6004A2-2B01-E245-97B2-D3705EABF972}" type="pres">
      <dgm:prSet presAssocID="{25E08B7D-735F-401B-8676-0A3BECC4B30F}" presName="dummyMaxCanvas" presStyleCnt="0">
        <dgm:presLayoutVars/>
      </dgm:prSet>
      <dgm:spPr/>
    </dgm:pt>
    <dgm:pt modelId="{097559C7-0937-6C44-9925-9D2DA6C846C3}" type="pres">
      <dgm:prSet presAssocID="{25E08B7D-735F-401B-8676-0A3BECC4B30F}" presName="FiveNodes_1" presStyleLbl="node1" presStyleIdx="0" presStyleCnt="5">
        <dgm:presLayoutVars>
          <dgm:bulletEnabled val="1"/>
        </dgm:presLayoutVars>
      </dgm:prSet>
      <dgm:spPr/>
    </dgm:pt>
    <dgm:pt modelId="{D02F5404-0B9D-504F-B1C8-402258CA5961}" type="pres">
      <dgm:prSet presAssocID="{25E08B7D-735F-401B-8676-0A3BECC4B30F}" presName="FiveNodes_2" presStyleLbl="node1" presStyleIdx="1" presStyleCnt="5">
        <dgm:presLayoutVars>
          <dgm:bulletEnabled val="1"/>
        </dgm:presLayoutVars>
      </dgm:prSet>
      <dgm:spPr/>
    </dgm:pt>
    <dgm:pt modelId="{1DDC983C-B69B-FC49-8DA3-1C1D57D22B97}" type="pres">
      <dgm:prSet presAssocID="{25E08B7D-735F-401B-8676-0A3BECC4B30F}" presName="FiveNodes_3" presStyleLbl="node1" presStyleIdx="2" presStyleCnt="5" custScaleX="106718">
        <dgm:presLayoutVars>
          <dgm:bulletEnabled val="1"/>
        </dgm:presLayoutVars>
      </dgm:prSet>
      <dgm:spPr/>
    </dgm:pt>
    <dgm:pt modelId="{519B39CF-FFEF-DF44-9509-05F29AF7425C}" type="pres">
      <dgm:prSet presAssocID="{25E08B7D-735F-401B-8676-0A3BECC4B30F}" presName="FiveNodes_4" presStyleLbl="node1" presStyleIdx="3" presStyleCnt="5">
        <dgm:presLayoutVars>
          <dgm:bulletEnabled val="1"/>
        </dgm:presLayoutVars>
      </dgm:prSet>
      <dgm:spPr/>
    </dgm:pt>
    <dgm:pt modelId="{7B325643-A6DA-1C47-86B8-EFADBC5336C8}" type="pres">
      <dgm:prSet presAssocID="{25E08B7D-735F-401B-8676-0A3BECC4B30F}" presName="FiveNodes_5" presStyleLbl="node1" presStyleIdx="4" presStyleCnt="5">
        <dgm:presLayoutVars>
          <dgm:bulletEnabled val="1"/>
        </dgm:presLayoutVars>
      </dgm:prSet>
      <dgm:spPr/>
    </dgm:pt>
    <dgm:pt modelId="{0063527C-91F5-ED4D-9490-EC71882859E9}" type="pres">
      <dgm:prSet presAssocID="{25E08B7D-735F-401B-8676-0A3BECC4B30F}" presName="FiveConn_1-2" presStyleLbl="fgAccFollowNode1" presStyleIdx="0" presStyleCnt="4">
        <dgm:presLayoutVars>
          <dgm:bulletEnabled val="1"/>
        </dgm:presLayoutVars>
      </dgm:prSet>
      <dgm:spPr/>
    </dgm:pt>
    <dgm:pt modelId="{570CBB08-5479-5E4C-A5A7-4DC84E4F5095}" type="pres">
      <dgm:prSet presAssocID="{25E08B7D-735F-401B-8676-0A3BECC4B30F}" presName="FiveConn_2-3" presStyleLbl="fgAccFollowNode1" presStyleIdx="1" presStyleCnt="4">
        <dgm:presLayoutVars>
          <dgm:bulletEnabled val="1"/>
        </dgm:presLayoutVars>
      </dgm:prSet>
      <dgm:spPr/>
    </dgm:pt>
    <dgm:pt modelId="{1BB75C57-5656-CF40-AA17-67AC76602D34}" type="pres">
      <dgm:prSet presAssocID="{25E08B7D-735F-401B-8676-0A3BECC4B30F}" presName="FiveConn_3-4" presStyleLbl="fgAccFollowNode1" presStyleIdx="2" presStyleCnt="4">
        <dgm:presLayoutVars>
          <dgm:bulletEnabled val="1"/>
        </dgm:presLayoutVars>
      </dgm:prSet>
      <dgm:spPr/>
    </dgm:pt>
    <dgm:pt modelId="{65C189AE-D7BF-B842-8D7A-3977A79AD267}" type="pres">
      <dgm:prSet presAssocID="{25E08B7D-735F-401B-8676-0A3BECC4B30F}" presName="FiveConn_4-5" presStyleLbl="fgAccFollowNode1" presStyleIdx="3" presStyleCnt="4">
        <dgm:presLayoutVars>
          <dgm:bulletEnabled val="1"/>
        </dgm:presLayoutVars>
      </dgm:prSet>
      <dgm:spPr/>
    </dgm:pt>
    <dgm:pt modelId="{32C9AF58-87AA-9F4E-99E4-239EB3B29A48}" type="pres">
      <dgm:prSet presAssocID="{25E08B7D-735F-401B-8676-0A3BECC4B30F}" presName="FiveNodes_1_text" presStyleLbl="node1" presStyleIdx="4" presStyleCnt="5">
        <dgm:presLayoutVars>
          <dgm:bulletEnabled val="1"/>
        </dgm:presLayoutVars>
      </dgm:prSet>
      <dgm:spPr/>
    </dgm:pt>
    <dgm:pt modelId="{75BD9D7F-DFC1-A143-B3DC-DC549B5DFA24}" type="pres">
      <dgm:prSet presAssocID="{25E08B7D-735F-401B-8676-0A3BECC4B30F}" presName="FiveNodes_2_text" presStyleLbl="node1" presStyleIdx="4" presStyleCnt="5">
        <dgm:presLayoutVars>
          <dgm:bulletEnabled val="1"/>
        </dgm:presLayoutVars>
      </dgm:prSet>
      <dgm:spPr/>
    </dgm:pt>
    <dgm:pt modelId="{242B447D-6B7B-0141-A9D4-A83D45195B90}" type="pres">
      <dgm:prSet presAssocID="{25E08B7D-735F-401B-8676-0A3BECC4B30F}" presName="FiveNodes_3_text" presStyleLbl="node1" presStyleIdx="4" presStyleCnt="5">
        <dgm:presLayoutVars>
          <dgm:bulletEnabled val="1"/>
        </dgm:presLayoutVars>
      </dgm:prSet>
      <dgm:spPr/>
    </dgm:pt>
    <dgm:pt modelId="{208AAC66-5581-0F48-B560-A2670599D66B}" type="pres">
      <dgm:prSet presAssocID="{25E08B7D-735F-401B-8676-0A3BECC4B30F}" presName="FiveNodes_4_text" presStyleLbl="node1" presStyleIdx="4" presStyleCnt="5">
        <dgm:presLayoutVars>
          <dgm:bulletEnabled val="1"/>
        </dgm:presLayoutVars>
      </dgm:prSet>
      <dgm:spPr/>
    </dgm:pt>
    <dgm:pt modelId="{133B1859-0772-E243-BD00-9CBD7C3C8447}" type="pres">
      <dgm:prSet presAssocID="{25E08B7D-735F-401B-8676-0A3BECC4B30F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99932815-53A3-2D48-A653-5DB7089B19B6}" type="presOf" srcId="{DEC8249B-1C8F-4D8F-8A72-2BD52179AC62}" destId="{1BB75C57-5656-CF40-AA17-67AC76602D34}" srcOrd="0" destOrd="0" presId="urn:microsoft.com/office/officeart/2005/8/layout/vProcess5"/>
    <dgm:cxn modelId="{B9604334-921E-B241-A407-FFDE22859BE5}" type="presOf" srcId="{DA95C4EA-EDF9-4F0F-8AD9-FD3788736E0E}" destId="{7B325643-A6DA-1C47-86B8-EFADBC5336C8}" srcOrd="0" destOrd="0" presId="urn:microsoft.com/office/officeart/2005/8/layout/vProcess5"/>
    <dgm:cxn modelId="{75EBA63F-FE6F-1742-A206-1F22516ED1DF}" type="presOf" srcId="{C8D9BFB4-5750-421B-8D7B-3AE42263EB5B}" destId="{32C9AF58-87AA-9F4E-99E4-239EB3B29A48}" srcOrd="1" destOrd="0" presId="urn:microsoft.com/office/officeart/2005/8/layout/vProcess5"/>
    <dgm:cxn modelId="{DD9BEC48-4F51-E14D-B9F4-BEFB632904C4}" type="presOf" srcId="{5D44831E-BA69-449F-8254-6DA490C6261F}" destId="{242B447D-6B7B-0141-A9D4-A83D45195B90}" srcOrd="1" destOrd="0" presId="urn:microsoft.com/office/officeart/2005/8/layout/vProcess5"/>
    <dgm:cxn modelId="{D2C0AE7F-3964-CB4C-AC25-1DA85CDAD48C}" type="presOf" srcId="{3BE854EF-CA66-4B6F-8099-7FA301847A18}" destId="{208AAC66-5581-0F48-B560-A2670599D66B}" srcOrd="1" destOrd="0" presId="urn:microsoft.com/office/officeart/2005/8/layout/vProcess5"/>
    <dgm:cxn modelId="{1E9EFC91-6250-EC4B-9FF6-6FA2F112A70B}" type="presOf" srcId="{1DF1B1DA-9E38-49DE-910C-A229CE8B73FF}" destId="{570CBB08-5479-5E4C-A5A7-4DC84E4F5095}" srcOrd="0" destOrd="0" presId="urn:microsoft.com/office/officeart/2005/8/layout/vProcess5"/>
    <dgm:cxn modelId="{32C28B96-01EF-1F45-A2A6-E238BB639E3E}" type="presOf" srcId="{B3BC842C-42FD-4D47-A46D-6680E55F2392}" destId="{75BD9D7F-DFC1-A143-B3DC-DC549B5DFA24}" srcOrd="1" destOrd="0" presId="urn:microsoft.com/office/officeart/2005/8/layout/vProcess5"/>
    <dgm:cxn modelId="{88AB129D-CC42-BB46-8B5E-07190B22CF75}" type="presOf" srcId="{3BE854EF-CA66-4B6F-8099-7FA301847A18}" destId="{519B39CF-FFEF-DF44-9509-05F29AF7425C}" srcOrd="0" destOrd="0" presId="urn:microsoft.com/office/officeart/2005/8/layout/vProcess5"/>
    <dgm:cxn modelId="{34F7D29E-A9C5-2548-8B96-B13F8DF21B83}" type="presOf" srcId="{DA6A05B0-71AE-4A8D-93A0-2051EF420345}" destId="{0063527C-91F5-ED4D-9490-EC71882859E9}" srcOrd="0" destOrd="0" presId="urn:microsoft.com/office/officeart/2005/8/layout/vProcess5"/>
    <dgm:cxn modelId="{FC36B69F-5778-494A-B943-93E028858C59}" srcId="{25E08B7D-735F-401B-8676-0A3BECC4B30F}" destId="{5D44831E-BA69-449F-8254-6DA490C6261F}" srcOrd="2" destOrd="0" parTransId="{983F0F43-1FFC-4DF6-99CE-67ABF349650B}" sibTransId="{DEC8249B-1C8F-4D8F-8A72-2BD52179AC62}"/>
    <dgm:cxn modelId="{E98191A1-E367-CF45-A114-709424F764B5}" type="presOf" srcId="{0899BBD5-01BD-4E27-8B68-4F0EA371904B}" destId="{65C189AE-D7BF-B842-8D7A-3977A79AD267}" srcOrd="0" destOrd="0" presId="urn:microsoft.com/office/officeart/2005/8/layout/vProcess5"/>
    <dgm:cxn modelId="{224375A2-F803-4ECF-91DB-3C1F5F29FDE3}" srcId="{25E08B7D-735F-401B-8676-0A3BECC4B30F}" destId="{B3BC842C-42FD-4D47-A46D-6680E55F2392}" srcOrd="1" destOrd="0" parTransId="{FACAD556-DA6A-40F2-B33A-0B4E433BE75F}" sibTransId="{1DF1B1DA-9E38-49DE-910C-A229CE8B73FF}"/>
    <dgm:cxn modelId="{7C6DA7A7-B64E-7F42-B86A-1606EE78B76E}" type="presOf" srcId="{5D44831E-BA69-449F-8254-6DA490C6261F}" destId="{1DDC983C-B69B-FC49-8DA3-1C1D57D22B97}" srcOrd="0" destOrd="0" presId="urn:microsoft.com/office/officeart/2005/8/layout/vProcess5"/>
    <dgm:cxn modelId="{DA8668BC-B9EE-4747-9A3C-28C229813B86}" srcId="{25E08B7D-735F-401B-8676-0A3BECC4B30F}" destId="{3BE854EF-CA66-4B6F-8099-7FA301847A18}" srcOrd="3" destOrd="0" parTransId="{DA6250D6-8FB2-40DA-9702-2DF297B5F595}" sibTransId="{0899BBD5-01BD-4E27-8B68-4F0EA371904B}"/>
    <dgm:cxn modelId="{C35F82BD-3D2D-3D4C-B9D8-2B779DD44C7F}" type="presOf" srcId="{C8D9BFB4-5750-421B-8D7B-3AE42263EB5B}" destId="{097559C7-0937-6C44-9925-9D2DA6C846C3}" srcOrd="0" destOrd="0" presId="urn:microsoft.com/office/officeart/2005/8/layout/vProcess5"/>
    <dgm:cxn modelId="{F491E6BD-855F-4045-AA12-6DDAA39D95D2}" type="presOf" srcId="{B3BC842C-42FD-4D47-A46D-6680E55F2392}" destId="{D02F5404-0B9D-504F-B1C8-402258CA5961}" srcOrd="0" destOrd="0" presId="urn:microsoft.com/office/officeart/2005/8/layout/vProcess5"/>
    <dgm:cxn modelId="{12FBDCF3-FD4C-44FE-83D4-7622ADE405F8}" srcId="{25E08B7D-735F-401B-8676-0A3BECC4B30F}" destId="{DA95C4EA-EDF9-4F0F-8AD9-FD3788736E0E}" srcOrd="4" destOrd="0" parTransId="{624C0BEF-452D-4950-BC9B-FA5C9BB73C50}" sibTransId="{A9873646-EA05-4D93-9460-87D9CF4EEB98}"/>
    <dgm:cxn modelId="{57A13AF4-DEF5-46A0-8F40-E797AB8C394B}" srcId="{25E08B7D-735F-401B-8676-0A3BECC4B30F}" destId="{C8D9BFB4-5750-421B-8D7B-3AE42263EB5B}" srcOrd="0" destOrd="0" parTransId="{184D2DB2-B4CC-426E-BDA0-B233089801A7}" sibTransId="{DA6A05B0-71AE-4A8D-93A0-2051EF420345}"/>
    <dgm:cxn modelId="{2BBF3BF5-939A-0C47-BB7D-6EAE8B389688}" type="presOf" srcId="{25E08B7D-735F-401B-8676-0A3BECC4B30F}" destId="{4DA0D0BB-2759-7B47-A1E0-0BF7424670E6}" srcOrd="0" destOrd="0" presId="urn:microsoft.com/office/officeart/2005/8/layout/vProcess5"/>
    <dgm:cxn modelId="{DEFFF3FC-8E82-774C-BED3-D4780C2DA077}" type="presOf" srcId="{DA95C4EA-EDF9-4F0F-8AD9-FD3788736E0E}" destId="{133B1859-0772-E243-BD00-9CBD7C3C8447}" srcOrd="1" destOrd="0" presId="urn:microsoft.com/office/officeart/2005/8/layout/vProcess5"/>
    <dgm:cxn modelId="{B50EDA23-452B-7A45-897C-1EBF206D9902}" type="presParOf" srcId="{4DA0D0BB-2759-7B47-A1E0-0BF7424670E6}" destId="{9D6004A2-2B01-E245-97B2-D3705EABF972}" srcOrd="0" destOrd="0" presId="urn:microsoft.com/office/officeart/2005/8/layout/vProcess5"/>
    <dgm:cxn modelId="{6B0F829B-C740-5144-9451-F71482DFDCCD}" type="presParOf" srcId="{4DA0D0BB-2759-7B47-A1E0-0BF7424670E6}" destId="{097559C7-0937-6C44-9925-9D2DA6C846C3}" srcOrd="1" destOrd="0" presId="urn:microsoft.com/office/officeart/2005/8/layout/vProcess5"/>
    <dgm:cxn modelId="{40B7E2A9-6134-774A-AF5F-CC25C4D2A112}" type="presParOf" srcId="{4DA0D0BB-2759-7B47-A1E0-0BF7424670E6}" destId="{D02F5404-0B9D-504F-B1C8-402258CA5961}" srcOrd="2" destOrd="0" presId="urn:microsoft.com/office/officeart/2005/8/layout/vProcess5"/>
    <dgm:cxn modelId="{3DF6C828-F8D1-2E41-BB83-CAD52353C036}" type="presParOf" srcId="{4DA0D0BB-2759-7B47-A1E0-0BF7424670E6}" destId="{1DDC983C-B69B-FC49-8DA3-1C1D57D22B97}" srcOrd="3" destOrd="0" presId="urn:microsoft.com/office/officeart/2005/8/layout/vProcess5"/>
    <dgm:cxn modelId="{5C312414-DC85-5641-8FE9-F5C2D3F019E0}" type="presParOf" srcId="{4DA0D0BB-2759-7B47-A1E0-0BF7424670E6}" destId="{519B39CF-FFEF-DF44-9509-05F29AF7425C}" srcOrd="4" destOrd="0" presId="urn:microsoft.com/office/officeart/2005/8/layout/vProcess5"/>
    <dgm:cxn modelId="{14F4065A-66CB-794F-A380-34FA04BB16BA}" type="presParOf" srcId="{4DA0D0BB-2759-7B47-A1E0-0BF7424670E6}" destId="{7B325643-A6DA-1C47-86B8-EFADBC5336C8}" srcOrd="5" destOrd="0" presId="urn:microsoft.com/office/officeart/2005/8/layout/vProcess5"/>
    <dgm:cxn modelId="{9437E1F6-74DF-964E-A593-1B5F4DDC6C94}" type="presParOf" srcId="{4DA0D0BB-2759-7B47-A1E0-0BF7424670E6}" destId="{0063527C-91F5-ED4D-9490-EC71882859E9}" srcOrd="6" destOrd="0" presId="urn:microsoft.com/office/officeart/2005/8/layout/vProcess5"/>
    <dgm:cxn modelId="{4B89CD65-8415-3444-8740-E4EE80EDBF3B}" type="presParOf" srcId="{4DA0D0BB-2759-7B47-A1E0-0BF7424670E6}" destId="{570CBB08-5479-5E4C-A5A7-4DC84E4F5095}" srcOrd="7" destOrd="0" presId="urn:microsoft.com/office/officeart/2005/8/layout/vProcess5"/>
    <dgm:cxn modelId="{1E12F218-1FFF-D947-85EB-EFFC466FDFE6}" type="presParOf" srcId="{4DA0D0BB-2759-7B47-A1E0-0BF7424670E6}" destId="{1BB75C57-5656-CF40-AA17-67AC76602D34}" srcOrd="8" destOrd="0" presId="urn:microsoft.com/office/officeart/2005/8/layout/vProcess5"/>
    <dgm:cxn modelId="{9EE23C39-E167-B448-8B4C-F11026BF8A9F}" type="presParOf" srcId="{4DA0D0BB-2759-7B47-A1E0-0BF7424670E6}" destId="{65C189AE-D7BF-B842-8D7A-3977A79AD267}" srcOrd="9" destOrd="0" presId="urn:microsoft.com/office/officeart/2005/8/layout/vProcess5"/>
    <dgm:cxn modelId="{27A78BE9-5359-FE49-9F06-4CD1D914FD9D}" type="presParOf" srcId="{4DA0D0BB-2759-7B47-A1E0-0BF7424670E6}" destId="{32C9AF58-87AA-9F4E-99E4-239EB3B29A48}" srcOrd="10" destOrd="0" presId="urn:microsoft.com/office/officeart/2005/8/layout/vProcess5"/>
    <dgm:cxn modelId="{CE4A4B8C-8904-5A40-ADF4-A854768231E5}" type="presParOf" srcId="{4DA0D0BB-2759-7B47-A1E0-0BF7424670E6}" destId="{75BD9D7F-DFC1-A143-B3DC-DC549B5DFA24}" srcOrd="11" destOrd="0" presId="urn:microsoft.com/office/officeart/2005/8/layout/vProcess5"/>
    <dgm:cxn modelId="{31AD48AA-CE94-5740-9ECB-963ED022F55F}" type="presParOf" srcId="{4DA0D0BB-2759-7B47-A1E0-0BF7424670E6}" destId="{242B447D-6B7B-0141-A9D4-A83D45195B90}" srcOrd="12" destOrd="0" presId="urn:microsoft.com/office/officeart/2005/8/layout/vProcess5"/>
    <dgm:cxn modelId="{136BD75C-F8F9-FF47-9554-48306C897AAE}" type="presParOf" srcId="{4DA0D0BB-2759-7B47-A1E0-0BF7424670E6}" destId="{208AAC66-5581-0F48-B560-A2670599D66B}" srcOrd="13" destOrd="0" presId="urn:microsoft.com/office/officeart/2005/8/layout/vProcess5"/>
    <dgm:cxn modelId="{0F6D0F56-655F-9A4B-ADB7-1083CAF49D46}" type="presParOf" srcId="{4DA0D0BB-2759-7B47-A1E0-0BF7424670E6}" destId="{133B1859-0772-E243-BD00-9CBD7C3C844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7559C7-0937-6C44-9925-9D2DA6C846C3}">
      <dsp:nvSpPr>
        <dsp:cNvPr id="0" name=""/>
        <dsp:cNvSpPr/>
      </dsp:nvSpPr>
      <dsp:spPr>
        <a:xfrm>
          <a:off x="0" y="0"/>
          <a:ext cx="4607864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Who’s elligibile?</a:t>
          </a:r>
        </a:p>
      </dsp:txBody>
      <dsp:txXfrm>
        <a:off x="21099" y="21099"/>
        <a:ext cx="3746230" cy="678185"/>
      </dsp:txXfrm>
    </dsp:sp>
    <dsp:sp modelId="{D02F5404-0B9D-504F-B1C8-402258CA5961}">
      <dsp:nvSpPr>
        <dsp:cNvPr id="0" name=""/>
        <dsp:cNvSpPr/>
      </dsp:nvSpPr>
      <dsp:spPr>
        <a:xfrm>
          <a:off x="344093" y="820436"/>
          <a:ext cx="4607864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Those who are pregnant</a:t>
          </a:r>
          <a:endParaRPr lang="en-US" sz="1900" kern="1200"/>
        </a:p>
      </dsp:txBody>
      <dsp:txXfrm>
        <a:off x="365192" y="841535"/>
        <a:ext cx="3753323" cy="678185"/>
      </dsp:txXfrm>
    </dsp:sp>
    <dsp:sp modelId="{1DDC983C-B69B-FC49-8DA3-1C1D57D22B97}">
      <dsp:nvSpPr>
        <dsp:cNvPr id="0" name=""/>
        <dsp:cNvSpPr/>
      </dsp:nvSpPr>
      <dsp:spPr>
        <a:xfrm>
          <a:off x="533409" y="1640873"/>
          <a:ext cx="4917421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Have dependents under the age of 21</a:t>
          </a:r>
          <a:endParaRPr lang="en-US" sz="1900" kern="1200" dirty="0"/>
        </a:p>
      </dsp:txBody>
      <dsp:txXfrm>
        <a:off x="554508" y="1661972"/>
        <a:ext cx="4008306" cy="678185"/>
      </dsp:txXfrm>
    </dsp:sp>
    <dsp:sp modelId="{519B39CF-FFEF-DF44-9509-05F29AF7425C}">
      <dsp:nvSpPr>
        <dsp:cNvPr id="0" name=""/>
        <dsp:cNvSpPr/>
      </dsp:nvSpPr>
      <dsp:spPr>
        <a:xfrm>
          <a:off x="1032281" y="2461310"/>
          <a:ext cx="4607864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Have a disability or a family member in your household with a disability</a:t>
          </a:r>
          <a:endParaRPr lang="en-US" sz="1900" kern="1200"/>
        </a:p>
      </dsp:txBody>
      <dsp:txXfrm>
        <a:off x="1053380" y="2482409"/>
        <a:ext cx="3753323" cy="678185"/>
      </dsp:txXfrm>
    </dsp:sp>
    <dsp:sp modelId="{7B325643-A6DA-1C47-86B8-EFADBC5336C8}">
      <dsp:nvSpPr>
        <dsp:cNvPr id="0" name=""/>
        <dsp:cNvSpPr/>
      </dsp:nvSpPr>
      <dsp:spPr>
        <a:xfrm>
          <a:off x="1376375" y="3281747"/>
          <a:ext cx="4607864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Be 65 years of age or older.</a:t>
          </a:r>
          <a:endParaRPr lang="en-US" sz="1900" kern="1200"/>
        </a:p>
      </dsp:txBody>
      <dsp:txXfrm>
        <a:off x="1397474" y="3302846"/>
        <a:ext cx="3753323" cy="678185"/>
      </dsp:txXfrm>
    </dsp:sp>
    <dsp:sp modelId="{0063527C-91F5-ED4D-9490-EC71882859E9}">
      <dsp:nvSpPr>
        <dsp:cNvPr id="0" name=""/>
        <dsp:cNvSpPr/>
      </dsp:nvSpPr>
      <dsp:spPr>
        <a:xfrm>
          <a:off x="4139615" y="526280"/>
          <a:ext cx="468249" cy="46824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244971" y="526280"/>
        <a:ext cx="257537" cy="352357"/>
      </dsp:txXfrm>
    </dsp:sp>
    <dsp:sp modelId="{570CBB08-5479-5E4C-A5A7-4DC84E4F5095}">
      <dsp:nvSpPr>
        <dsp:cNvPr id="0" name=""/>
        <dsp:cNvSpPr/>
      </dsp:nvSpPr>
      <dsp:spPr>
        <a:xfrm>
          <a:off x="4483709" y="1346717"/>
          <a:ext cx="468249" cy="46824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589065" y="1346717"/>
        <a:ext cx="257537" cy="352357"/>
      </dsp:txXfrm>
    </dsp:sp>
    <dsp:sp modelId="{1BB75C57-5656-CF40-AA17-67AC76602D34}">
      <dsp:nvSpPr>
        <dsp:cNvPr id="0" name=""/>
        <dsp:cNvSpPr/>
      </dsp:nvSpPr>
      <dsp:spPr>
        <a:xfrm>
          <a:off x="4827803" y="2155147"/>
          <a:ext cx="468249" cy="46824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933159" y="2155147"/>
        <a:ext cx="257537" cy="352357"/>
      </dsp:txXfrm>
    </dsp:sp>
    <dsp:sp modelId="{65C189AE-D7BF-B842-8D7A-3977A79AD267}">
      <dsp:nvSpPr>
        <dsp:cNvPr id="0" name=""/>
        <dsp:cNvSpPr/>
      </dsp:nvSpPr>
      <dsp:spPr>
        <a:xfrm>
          <a:off x="5171896" y="2983588"/>
          <a:ext cx="468249" cy="46824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277252" y="2983588"/>
        <a:ext cx="257537" cy="3523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6/10/24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6/10/24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2" r:id="rId2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opensource.com/article/20/11/chaoss-open-source-event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confused-png/download/150157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-nc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2023 California Medicaid Analysis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CA7E90F-7383-4A8D-B3B2-977D30D27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rgbClr val="0DB8EC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53E7C7A-D853-434A-AA24-D8C247D80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rgbClr val="0DB8EC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065" y="2324906"/>
            <a:ext cx="3403426" cy="15886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Metrics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5849E2-DD88-A25D-9D80-E3CB97A7E168}"/>
              </a:ext>
            </a:extLst>
          </p:cNvPr>
          <p:cNvSpPr txBox="1"/>
          <p:nvPr/>
        </p:nvSpPr>
        <p:spPr>
          <a:xfrm>
            <a:off x="9771144" y="6657945"/>
            <a:ext cx="242085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opensource.com/article/20/11/chaoss-open-source-event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FBABE54-E1DA-66BE-755D-4EA3D3705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1020431"/>
            <a:ext cx="10993549" cy="14750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Top 10 Reimbursed Prescriptions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2" name="Picture 11" descr="A graph of blue bars&#10;&#10;Description automatically generated with medium confidence">
            <a:extLst>
              <a:ext uri="{FF2B5EF4-FFF2-40B4-BE49-F238E27FC236}">
                <a16:creationId xmlns:a16="http://schemas.microsoft.com/office/drawing/2014/main" id="{1FB9A923-156B-F488-D851-9E419D069C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000" r="1" b="3858"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with blue dots and numbers&#10;&#10;Description automatically generated">
            <a:extLst>
              <a:ext uri="{FF2B5EF4-FFF2-40B4-BE49-F238E27FC236}">
                <a16:creationId xmlns:a16="http://schemas.microsoft.com/office/drawing/2014/main" id="{A34090A3-0277-02E4-DF9A-5701B94E90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09" r="19547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68508"/>
            <a:ext cx="7985759" cy="8688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accent6"/>
                </a:solidFill>
              </a:rPr>
              <a:t>Number of Prescriptions vs. 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Units Reimbursed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F998917-77A1-33E1-48A8-B956AA658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3" y="-389029"/>
            <a:ext cx="12192000" cy="4968238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65523"/>
            <a:ext cx="11303626" cy="20452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Number of Prescriptions &amp; Utilization TYpe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Introduction to Medi-Cal</a:t>
            </a:r>
          </a:p>
          <a:p>
            <a:r>
              <a:rPr lang="en-US" dirty="0"/>
              <a:t>Utilization</a:t>
            </a:r>
          </a:p>
          <a:p>
            <a:r>
              <a:rPr lang="en-US" dirty="0"/>
              <a:t>Reimbursement</a:t>
            </a:r>
          </a:p>
          <a:p>
            <a:r>
              <a:rPr lang="en-US" dirty="0"/>
              <a:t>Metrics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Medicaid &amp; Medi-Cal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6C887-B04D-E69F-B1E6-EADB5A5E1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Medi-CAL?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89B57-1919-42D9-04CD-408B80CC0A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4724400" cy="3992880"/>
          </a:xfrm>
        </p:spPr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Medi-Cal is California's Medicaid health care program. This program pays for various medical services for children and adults with limited income and resources. Medi-Cal is supported by Federal and state taxes. Medi-Cal is a large program comprising many programs designed to assist Californians in various family and medical situations.</a:t>
            </a:r>
            <a:endParaRPr lang="en-US" dirty="0"/>
          </a:p>
        </p:txBody>
      </p:sp>
      <p:graphicFrame>
        <p:nvGraphicFramePr>
          <p:cNvPr id="6" name="Table Placeholder 3">
            <a:extLst>
              <a:ext uri="{FF2B5EF4-FFF2-40B4-BE49-F238E27FC236}">
                <a16:creationId xmlns:a16="http://schemas.microsoft.com/office/drawing/2014/main" id="{94354711-90EF-CC3C-FECB-47613B2CF3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412807"/>
              </p:ext>
            </p:extLst>
          </p:nvPr>
        </p:nvGraphicFramePr>
        <p:xfrm>
          <a:off x="5750560" y="2236109"/>
          <a:ext cx="5984240" cy="4002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3171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Utilization</a:t>
            </a:r>
          </a:p>
        </p:txBody>
      </p:sp>
      <p:pic>
        <p:nvPicPr>
          <p:cNvPr id="21" name="Picture Placeholder 20" descr="Pharmaceutical research lab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57" r="657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31CBB7-4817-4B54-A7F9-0AE2D0C47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02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8" name="Content Placeholder 7" descr="A blue and red pie chart&#10;&#10;Description automatically generated">
            <a:extLst>
              <a:ext uri="{FF2B5EF4-FFF2-40B4-BE49-F238E27FC236}">
                <a16:creationId xmlns:a16="http://schemas.microsoft.com/office/drawing/2014/main" id="{ADFD8D1D-D0BE-9450-58F4-A47F4B6B62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8772" t="11242" r="18975" b="17222"/>
          <a:stretch/>
        </p:blipFill>
        <p:spPr>
          <a:xfrm>
            <a:off x="371240" y="920223"/>
            <a:ext cx="5925312" cy="556619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6BC321D-B05F-4857-8880-97F61B9B7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791" y="601200"/>
            <a:ext cx="5009388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EE371-70FA-292D-B6D6-7EF5C847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606" y="938022"/>
            <a:ext cx="4597758" cy="579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Utilization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7AEE0-BCF2-FDA4-6193-1D37E176D0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73606" y="1854726"/>
            <a:ext cx="4597758" cy="42793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ffectLst/>
              </a:rPr>
              <a:t>Types</a:t>
            </a:r>
          </a:p>
          <a:p>
            <a:pPr lvl="1"/>
            <a:r>
              <a:rPr lang="en-US" dirty="0">
                <a:solidFill>
                  <a:srgbClr val="FFFFFF"/>
                </a:solidFill>
                <a:effectLst/>
              </a:rPr>
              <a:t>Fee-For-Service Utilization (FFSU)</a:t>
            </a:r>
          </a:p>
          <a:p>
            <a:pPr lvl="2"/>
            <a:r>
              <a:rPr lang="en-US" b="0" i="0" dirty="0">
                <a:solidFill>
                  <a:srgbClr val="FFFFFF"/>
                </a:solidFill>
                <a:effectLst/>
              </a:rPr>
              <a:t>A method in which doctors and other health care providers are paid for each service performed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Example: doctor visits and tests</a:t>
            </a:r>
            <a:endParaRPr lang="en-US" dirty="0">
              <a:solidFill>
                <a:srgbClr val="FFFFFF"/>
              </a:solidFill>
              <a:effectLst/>
            </a:endParaRPr>
          </a:p>
          <a:p>
            <a:pPr lvl="1"/>
            <a:r>
              <a:rPr lang="en-US" dirty="0">
                <a:solidFill>
                  <a:srgbClr val="FFFFFF"/>
                </a:solidFill>
                <a:effectLst/>
              </a:rPr>
              <a:t>Managed Care Organization Utilization(MCOU) 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A</a:t>
            </a:r>
            <a:r>
              <a:rPr lang="en-US" dirty="0">
                <a:solidFill>
                  <a:srgbClr val="FFFFFF"/>
                </a:solidFill>
                <a:effectLst/>
              </a:rPr>
              <a:t> health plan or health care company that utilizes managed care as its model to keep the quality of care high while limiting costs.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Example: insurance company or health plan</a:t>
            </a:r>
            <a:endParaRPr lang="en-US" dirty="0">
              <a:solidFill>
                <a:srgbClr val="FFFFFF"/>
              </a:solidFill>
              <a:effectLst/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" name="Picture 9" descr="A blue and red pie chart&#10;&#10;Description automatically generated">
            <a:extLst>
              <a:ext uri="{FF2B5EF4-FFF2-40B4-BE49-F238E27FC236}">
                <a16:creationId xmlns:a16="http://schemas.microsoft.com/office/drawing/2014/main" id="{1DC8352C-FF01-112B-708A-56779C4B8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149" t="12408" r="483" b="76553"/>
          <a:stretch/>
        </p:blipFill>
        <p:spPr>
          <a:xfrm>
            <a:off x="4534423" y="502920"/>
            <a:ext cx="1376680" cy="71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9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EE371-70FA-292D-B6D6-7EF5C847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Utilization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BFD1E-0E92-0736-94F0-F07CA24CA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3" y="2340864"/>
            <a:ext cx="7024758" cy="363448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b="0" i="0" dirty="0">
                <a:effectLst/>
                <a:highlight>
                  <a:srgbClr val="FFFFFF"/>
                </a:highlight>
              </a:rPr>
              <a:t>How to define which prescriptions get utilization types?</a:t>
            </a:r>
          </a:p>
          <a:p>
            <a:pPr lvl="1"/>
            <a:r>
              <a:rPr lang="en-US" sz="1800" b="0" i="0" dirty="0">
                <a:effectLst/>
                <a:highlight>
                  <a:srgbClr val="FFFFFF"/>
                </a:highlight>
              </a:rPr>
              <a:t>Drug utilization review (DUR)</a:t>
            </a:r>
          </a:p>
          <a:p>
            <a:pPr lvl="2"/>
            <a:r>
              <a:rPr lang="en-US" sz="1600" dirty="0">
                <a:highlight>
                  <a:srgbClr val="FFFFFF"/>
                </a:highlight>
              </a:rPr>
              <a:t>D</a:t>
            </a:r>
            <a:r>
              <a:rPr lang="en-US" sz="1600" b="0" i="0" dirty="0">
                <a:effectLst/>
                <a:highlight>
                  <a:srgbClr val="FFFFFF"/>
                </a:highlight>
              </a:rPr>
              <a:t>efined as</a:t>
            </a:r>
            <a:r>
              <a:rPr lang="en-US" sz="1600" b="0" i="0" dirty="0">
                <a:effectLst/>
              </a:rPr>
              <a:t> an authorized, ongoing review of prescribing, dispensing and use of medication. </a:t>
            </a:r>
            <a:r>
              <a:rPr lang="en-US" sz="1600" b="0" i="0" dirty="0">
                <a:effectLst/>
                <a:highlight>
                  <a:srgbClr val="FFFFFF"/>
                </a:highlight>
              </a:rPr>
              <a:t>DUR encompasses a drug review against predetermined criteria that results in changes to drug therapy when these criteria are not met.</a:t>
            </a:r>
            <a:endParaRPr lang="en-US" sz="16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58EBB3-DB74-9C34-070A-B2DDDF1F3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317" r="-1" b="-1"/>
          <a:stretch/>
        </p:blipFill>
        <p:spPr>
          <a:xfrm>
            <a:off x="7903543" y="2194560"/>
            <a:ext cx="3831258" cy="37807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24337A-43C6-2F2E-6E54-18A34AB182D6}"/>
              </a:ext>
            </a:extLst>
          </p:cNvPr>
          <p:cNvSpPr txBox="1"/>
          <p:nvPr/>
        </p:nvSpPr>
        <p:spPr>
          <a:xfrm>
            <a:off x="9280282" y="5775295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pngall.com/confused-png/download/15015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030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Placeholder 20" descr="Piggy bank collection top view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alphaModFix/>
          </a:blip>
          <a:srcRect t="22882" r="1" b="409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E2EDC3F9-BBE3-45A8-BBC7-E154E21D9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090890"/>
            <a:ext cx="12188952" cy="3767110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3591034"/>
            <a:ext cx="10225530" cy="14750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000">
                <a:solidFill>
                  <a:schemeClr val="bg1"/>
                </a:solidFill>
              </a:rPr>
              <a:t>Reimbursement</a:t>
            </a:r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Reimbursement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09906" y="1890876"/>
            <a:ext cx="3568661" cy="45099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202124"/>
                </a:solidFill>
                <a:highlight>
                  <a:srgbClr val="FFFFFF"/>
                </a:highlight>
                <a:latin typeface="Roboto" panose="020F0502020204030204" pitchFamily="34" charset="0"/>
              </a:rPr>
              <a:t>Definition</a:t>
            </a:r>
          </a:p>
          <a:p>
            <a:pPr lvl="1"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202124"/>
                </a:solidFill>
                <a:highlight>
                  <a:srgbClr val="FFFFFF"/>
                </a:highlight>
                <a:latin typeface="Roboto" panose="020F0502020204030204" pitchFamily="34" charset="0"/>
              </a:rPr>
              <a:t>T</a:t>
            </a:r>
            <a:r>
              <a:rPr lang="en-US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Roboto" panose="020F0502020204030204" pitchFamily="34" charset="0"/>
              </a:rPr>
              <a:t>he action of repaying a person who has spent or lost money.</a:t>
            </a:r>
          </a:p>
          <a:p>
            <a:pPr lvl="1">
              <a:buFont typeface="Wingdings 2" panose="05020102010507070707" pitchFamily="18" charset="2"/>
              <a:buChar char=""/>
            </a:pPr>
            <a:endParaRPr lang="en-US" b="0" i="0" dirty="0">
              <a:solidFill>
                <a:srgbClr val="202124"/>
              </a:solidFill>
              <a:effectLst/>
              <a:highlight>
                <a:srgbClr val="FFFFFF"/>
              </a:highlight>
              <a:latin typeface="Roboto" panose="020F0502020204030204" pitchFamily="34" charset="0"/>
            </a:endParaRP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/>
              <a:t>95% of Prescriptions are covered by Med-Cal</a:t>
            </a:r>
          </a:p>
        </p:txBody>
      </p:sp>
      <p:pic>
        <p:nvPicPr>
          <p:cNvPr id="3" name="Content Placeholder 2" descr="A blue circle with red and white text&#10;&#10;Description automatically generated">
            <a:extLst>
              <a:ext uri="{FF2B5EF4-FFF2-40B4-BE49-F238E27FC236}">
                <a16:creationId xmlns:a16="http://schemas.microsoft.com/office/drawing/2014/main" id="{4E65B2DB-0018-AD3F-B1D2-2D63D70935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3898" t="13600" r="2389" b="17064"/>
          <a:stretch/>
        </p:blipFill>
        <p:spPr>
          <a:xfrm>
            <a:off x="4788472" y="1097280"/>
            <a:ext cx="7403527" cy="50128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DividendVTI</Template>
  <TotalTime>130</TotalTime>
  <Words>303</Words>
  <Application>Microsoft Macintosh PowerPoint</Application>
  <PresentationFormat>Widescreen</PresentationFormat>
  <Paragraphs>49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Gill Sans MT</vt:lpstr>
      <vt:lpstr>Roboto</vt:lpstr>
      <vt:lpstr>Source Sans Pro</vt:lpstr>
      <vt:lpstr>Wingdings 2</vt:lpstr>
      <vt:lpstr>DividendVTI</vt:lpstr>
      <vt:lpstr>2023 California Medicaid Analysis</vt:lpstr>
      <vt:lpstr>Overview </vt:lpstr>
      <vt:lpstr>Medicaid &amp; Medi-Cal</vt:lpstr>
      <vt:lpstr>What is Medi-CAL?</vt:lpstr>
      <vt:lpstr>Utilization</vt:lpstr>
      <vt:lpstr>Utilization</vt:lpstr>
      <vt:lpstr>Utilization</vt:lpstr>
      <vt:lpstr>Reimbursement</vt:lpstr>
      <vt:lpstr>Reimbursement</vt:lpstr>
      <vt:lpstr>Metrics</vt:lpstr>
      <vt:lpstr>Top 10 Reimbursed Prescriptions</vt:lpstr>
      <vt:lpstr>Number of Prescriptions vs.  Units Reimbursed</vt:lpstr>
      <vt:lpstr>Number of Prescriptions &amp; Utilization TYpe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California Medicaid Analysis</dc:title>
  <dc:creator>Leslie Leiva</dc:creator>
  <cp:lastModifiedBy>Leslie Leiva</cp:lastModifiedBy>
  <cp:revision>1</cp:revision>
  <dcterms:created xsi:type="dcterms:W3CDTF">2024-06-10T18:55:56Z</dcterms:created>
  <dcterms:modified xsi:type="dcterms:W3CDTF">2024-06-10T21:06:18Z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